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57" r:id="rId5"/>
    <p:sldId id="258" r:id="rId6"/>
    <p:sldId id="263" r:id="rId7"/>
    <p:sldId id="264" r:id="rId8"/>
    <p:sldId id="259" r:id="rId9"/>
    <p:sldId id="266" r:id="rId10"/>
    <p:sldId id="260" r:id="rId11"/>
    <p:sldId id="267" r:id="rId12"/>
    <p:sldId id="261" r:id="rId13"/>
    <p:sldId id="268" r:id="rId14"/>
    <p:sldId id="271" r:id="rId15"/>
    <p:sldId id="272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81" d="100"/>
          <a:sy n="81" d="100"/>
        </p:scale>
        <p:origin x="-10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93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85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00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018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462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9975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74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937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59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2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370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805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849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747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640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3354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0081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45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10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45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53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54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62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6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50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AEEFA-241B-4565-A070-0C5769C2D92A}" type="datetimeFigureOut">
              <a:rPr lang="en-GB" smtClean="0"/>
              <a:t>21/03/2019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74204-F837-41BB-8AE0-30CD7959B7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56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53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6000" dirty="0" smtClean="0"/>
              <a:t>COLOURS</a:t>
            </a:r>
            <a:r>
              <a:rPr lang="en-IN" dirty="0" smtClean="0"/>
              <a:t> of INDIAN Money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IN" dirty="0" smtClean="0"/>
              <a:t>Capt Sury Pullat</a:t>
            </a:r>
          </a:p>
          <a:p>
            <a:pPr algn="r"/>
            <a:r>
              <a:rPr lang="en-IN" sz="1400" dirty="0" smtClean="0"/>
              <a:t>BA, MIOD, </a:t>
            </a:r>
            <a:r>
              <a:rPr lang="en-IN" sz="1400" dirty="0" err="1" smtClean="0"/>
              <a:t>MCIArb</a:t>
            </a:r>
            <a:r>
              <a:rPr lang="en-IN" sz="1400" dirty="0" smtClean="0"/>
              <a:t>, FICS, FICA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081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Our Choices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National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04" y="2204864"/>
            <a:ext cx="4040188" cy="3951288"/>
          </a:xfrm>
        </p:spPr>
        <p:txBody>
          <a:bodyPr/>
          <a:lstStyle/>
          <a:p>
            <a:r>
              <a:rPr lang="en-IN" dirty="0" smtClean="0"/>
              <a:t>Educate</a:t>
            </a:r>
          </a:p>
          <a:p>
            <a:r>
              <a:rPr lang="en-IN" dirty="0" smtClean="0"/>
              <a:t>Reorganise states</a:t>
            </a:r>
          </a:p>
          <a:p>
            <a:r>
              <a:rPr lang="en-IN" dirty="0" smtClean="0"/>
              <a:t>Tax revenues</a:t>
            </a:r>
          </a:p>
          <a:p>
            <a:r>
              <a:rPr lang="en-IN" dirty="0" smtClean="0"/>
              <a:t>Create Economic zones</a:t>
            </a:r>
          </a:p>
          <a:p>
            <a:r>
              <a:rPr lang="en-IN" dirty="0" smtClean="0"/>
              <a:t>Develop Industrial Corridors</a:t>
            </a:r>
          </a:p>
          <a:p>
            <a:r>
              <a:rPr lang="en-IN" dirty="0" smtClean="0"/>
              <a:t>Upgrade Infrastructure</a:t>
            </a:r>
          </a:p>
          <a:p>
            <a:r>
              <a:rPr lang="en-IN" dirty="0" smtClean="0"/>
              <a:t>Link rivers</a:t>
            </a:r>
          </a:p>
          <a:p>
            <a:r>
              <a:rPr lang="en-IN" dirty="0" smtClean="0"/>
              <a:t>Coastal Shipping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Regional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27984" y="2204864"/>
            <a:ext cx="4536503" cy="3951288"/>
          </a:xfrm>
        </p:spPr>
        <p:txBody>
          <a:bodyPr>
            <a:normAutofit/>
          </a:bodyPr>
          <a:lstStyle/>
          <a:p>
            <a:r>
              <a:rPr lang="en-IN" dirty="0" smtClean="0"/>
              <a:t>Eradicate Caste system</a:t>
            </a:r>
          </a:p>
          <a:p>
            <a:r>
              <a:rPr lang="en-IN" dirty="0" smtClean="0"/>
              <a:t>To Manageable say 50</a:t>
            </a:r>
          </a:p>
          <a:p>
            <a:r>
              <a:rPr lang="en-IN" dirty="0" smtClean="0"/>
              <a:t>Remove duplicities</a:t>
            </a:r>
          </a:p>
          <a:p>
            <a:r>
              <a:rPr lang="en-IN" dirty="0" smtClean="0"/>
              <a:t>Suiting resources/needs</a:t>
            </a:r>
          </a:p>
          <a:p>
            <a:r>
              <a:rPr lang="en-IN" dirty="0" smtClean="0"/>
              <a:t>Based on locational advantage</a:t>
            </a:r>
          </a:p>
          <a:p>
            <a:r>
              <a:rPr lang="en-IN" dirty="0" smtClean="0"/>
              <a:t>Build new State Capitals</a:t>
            </a:r>
          </a:p>
          <a:p>
            <a:r>
              <a:rPr lang="en-IN" dirty="0" smtClean="0"/>
              <a:t>Share natural resources</a:t>
            </a:r>
          </a:p>
          <a:p>
            <a:r>
              <a:rPr lang="en-IN" dirty="0" smtClean="0"/>
              <a:t>Ports every 200miles apart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878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7030A0"/>
                </a:solidFill>
              </a:rPr>
              <a:t>The Way Forward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Grass Root Movements</a:t>
            </a:r>
          </a:p>
          <a:p>
            <a:r>
              <a:rPr lang="en-IN" dirty="0" smtClean="0"/>
              <a:t>Bottom </a:t>
            </a:r>
            <a:r>
              <a:rPr lang="en-IN" dirty="0"/>
              <a:t>up, Inclusive Growth</a:t>
            </a:r>
          </a:p>
          <a:p>
            <a:r>
              <a:rPr lang="en-IN" dirty="0"/>
              <a:t>Civil Society Action Group</a:t>
            </a:r>
          </a:p>
          <a:p>
            <a:r>
              <a:rPr lang="en-IN" dirty="0"/>
              <a:t>Shadow Cabinet</a:t>
            </a:r>
          </a:p>
          <a:p>
            <a:r>
              <a:rPr lang="en-IN" dirty="0"/>
              <a:t>Recovery of losses caused to exchequer </a:t>
            </a:r>
          </a:p>
          <a:p>
            <a:r>
              <a:rPr lang="en-IN" dirty="0" smtClean="0"/>
              <a:t>Electronic Voting through Mobiles</a:t>
            </a:r>
          </a:p>
          <a:p>
            <a:r>
              <a:rPr lang="en-IN" dirty="0" smtClean="0"/>
              <a:t>Reject, Review, Recall, Referendum</a:t>
            </a:r>
          </a:p>
        </p:txBody>
      </p:sp>
    </p:spTree>
    <p:extLst>
      <p:ext uri="{BB962C8B-B14F-4D97-AF65-F5344CB8AC3E}">
        <p14:creationId xmlns:p14="http://schemas.microsoft.com/office/powerpoint/2010/main" val="198974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DO Nothing: Not an option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-324544" y="980728"/>
            <a:ext cx="9649072" cy="5877272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1" dirty="0" smtClean="0">
                <a:solidFill>
                  <a:schemeClr val="tx1"/>
                </a:solidFill>
              </a:rPr>
              <a:t>Are we morally corrupt, culturally debased  &amp; philosophically Bankrupt? </a:t>
            </a:r>
            <a:r>
              <a:rPr lang="en-IN" b="1" dirty="0" smtClean="0">
                <a:solidFill>
                  <a:schemeClr val="accent2"/>
                </a:solidFill>
              </a:rPr>
              <a:t>Appears So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Have we imbibed Non-violence, Disobedience &amp; Non-Co-operation  incorrectly?  </a:t>
            </a:r>
            <a:r>
              <a:rPr lang="en-IN" b="1" dirty="0" smtClean="0">
                <a:solidFill>
                  <a:schemeClr val="accent2"/>
                </a:solidFill>
              </a:rPr>
              <a:t>Indeed YES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Can we abandon the </a:t>
            </a:r>
            <a:r>
              <a:rPr lang="en-IN" b="1" i="1" dirty="0" err="1" smtClean="0">
                <a:solidFill>
                  <a:schemeClr val="tx1"/>
                </a:solidFill>
              </a:rPr>
              <a:t>chalega</a:t>
            </a:r>
            <a:r>
              <a:rPr lang="en-IN" b="1" i="1" dirty="0" smtClean="0">
                <a:solidFill>
                  <a:schemeClr val="tx1"/>
                </a:solidFill>
              </a:rPr>
              <a:t>, </a:t>
            </a:r>
            <a:r>
              <a:rPr lang="en-IN" b="1" i="1" dirty="0" err="1" smtClean="0">
                <a:solidFill>
                  <a:schemeClr val="tx1"/>
                </a:solidFill>
              </a:rPr>
              <a:t>jane</a:t>
            </a:r>
            <a:r>
              <a:rPr lang="en-IN" b="1" i="1" dirty="0" smtClean="0">
                <a:solidFill>
                  <a:schemeClr val="tx1"/>
                </a:solidFill>
              </a:rPr>
              <a:t>-do,  </a:t>
            </a:r>
            <a:r>
              <a:rPr lang="en-IN" b="1" i="1" dirty="0" err="1" smtClean="0">
                <a:solidFill>
                  <a:schemeClr val="tx1"/>
                </a:solidFill>
              </a:rPr>
              <a:t>deka</a:t>
            </a:r>
            <a:r>
              <a:rPr lang="en-IN" b="1" i="1" dirty="0" smtClean="0">
                <a:solidFill>
                  <a:schemeClr val="tx1"/>
                </a:solidFill>
              </a:rPr>
              <a:t> </a:t>
            </a:r>
            <a:r>
              <a:rPr lang="en-IN" b="1" i="1" dirty="0" err="1" smtClean="0">
                <a:solidFill>
                  <a:schemeClr val="tx1"/>
                </a:solidFill>
              </a:rPr>
              <a:t>jayega</a:t>
            </a:r>
            <a:r>
              <a:rPr lang="en-IN" b="1" i="1" dirty="0" smtClean="0">
                <a:solidFill>
                  <a:schemeClr val="tx1"/>
                </a:solidFill>
              </a:rPr>
              <a:t>  </a:t>
            </a:r>
            <a:r>
              <a:rPr lang="en-IN" b="1" dirty="0" smtClean="0">
                <a:solidFill>
                  <a:schemeClr val="tx1"/>
                </a:solidFill>
              </a:rPr>
              <a:t>attitudes? 		    </a:t>
            </a:r>
            <a:r>
              <a:rPr lang="en-IN" b="1" dirty="0" smtClean="0">
                <a:solidFill>
                  <a:schemeClr val="accent2"/>
                </a:solidFill>
              </a:rPr>
              <a:t>YES, we must</a:t>
            </a:r>
            <a:endParaRPr lang="en-IN" b="1" dirty="0">
              <a:solidFill>
                <a:schemeClr val="accent2"/>
              </a:solidFill>
            </a:endParaRPr>
          </a:p>
          <a:p>
            <a:r>
              <a:rPr lang="en-IN" b="1" dirty="0" smtClean="0">
                <a:solidFill>
                  <a:schemeClr val="tx1"/>
                </a:solidFill>
              </a:rPr>
              <a:t>Have we lost our civic sense, social responsibilities and electoral duties? 	    </a:t>
            </a:r>
            <a:r>
              <a:rPr lang="en-IN" b="1" dirty="0" smtClean="0">
                <a:solidFill>
                  <a:schemeClr val="accent2"/>
                </a:solidFill>
              </a:rPr>
              <a:t>Appears SO</a:t>
            </a:r>
            <a:endParaRPr lang="en-IN" b="1" dirty="0">
              <a:solidFill>
                <a:schemeClr val="accent2"/>
              </a:solidFill>
            </a:endParaRPr>
          </a:p>
          <a:p>
            <a:r>
              <a:rPr lang="en-IN" b="1" dirty="0">
                <a:solidFill>
                  <a:schemeClr val="tx1"/>
                </a:solidFill>
              </a:rPr>
              <a:t>Are we powerless to correct </a:t>
            </a:r>
            <a:r>
              <a:rPr lang="en-IN" b="1" i="1" dirty="0" err="1" smtClean="0">
                <a:solidFill>
                  <a:schemeClr val="tx1"/>
                </a:solidFill>
              </a:rPr>
              <a:t>babus</a:t>
            </a:r>
            <a:r>
              <a:rPr lang="en-IN" b="1" i="1" dirty="0">
                <a:solidFill>
                  <a:schemeClr val="tx1"/>
                </a:solidFill>
              </a:rPr>
              <a:t>, </a:t>
            </a:r>
            <a:r>
              <a:rPr lang="en-IN" b="1" i="1" dirty="0" err="1" smtClean="0">
                <a:solidFill>
                  <a:schemeClr val="tx1"/>
                </a:solidFill>
              </a:rPr>
              <a:t>netas</a:t>
            </a:r>
            <a:r>
              <a:rPr lang="en-IN" b="1" i="1" dirty="0" smtClean="0">
                <a:solidFill>
                  <a:schemeClr val="tx1"/>
                </a:solidFill>
              </a:rPr>
              <a:t>, </a:t>
            </a:r>
            <a:r>
              <a:rPr lang="en-IN" b="1" i="1" dirty="0" err="1" smtClean="0">
                <a:solidFill>
                  <a:schemeClr val="tx1"/>
                </a:solidFill>
              </a:rPr>
              <a:t>chamchas</a:t>
            </a:r>
            <a:r>
              <a:rPr lang="en-IN" b="1" i="1" dirty="0" smtClean="0">
                <a:solidFill>
                  <a:schemeClr val="tx1"/>
                </a:solidFill>
              </a:rPr>
              <a:t> </a:t>
            </a:r>
            <a:r>
              <a:rPr lang="en-IN" b="1" dirty="0">
                <a:solidFill>
                  <a:schemeClr val="tx1"/>
                </a:solidFill>
              </a:rPr>
              <a:t>&amp;</a:t>
            </a:r>
            <a:r>
              <a:rPr lang="en-IN" b="1" dirty="0" smtClean="0">
                <a:solidFill>
                  <a:schemeClr val="tx1"/>
                </a:solidFill>
              </a:rPr>
              <a:t> machinations of minions? </a:t>
            </a:r>
            <a:r>
              <a:rPr lang="en-IN" b="1" dirty="0" smtClean="0">
                <a:solidFill>
                  <a:schemeClr val="accent2"/>
                </a:solidFill>
              </a:rPr>
              <a:t>NOT AT ALL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Have </a:t>
            </a:r>
            <a:r>
              <a:rPr lang="en-IN" b="1" dirty="0">
                <a:solidFill>
                  <a:schemeClr val="tx1"/>
                </a:solidFill>
              </a:rPr>
              <a:t>we lost the courage and drive to stand up, pursue, correct and follow </a:t>
            </a:r>
            <a:r>
              <a:rPr lang="en-IN" b="1" dirty="0" smtClean="0">
                <a:solidFill>
                  <a:schemeClr val="tx1"/>
                </a:solidFill>
              </a:rPr>
              <a:t>up? </a:t>
            </a:r>
            <a:r>
              <a:rPr lang="en-IN" b="1" dirty="0" smtClean="0">
                <a:solidFill>
                  <a:schemeClr val="accent2"/>
                </a:solidFill>
              </a:rPr>
              <a:t>NO indeed</a:t>
            </a:r>
            <a:endParaRPr lang="en-IN" b="1" dirty="0">
              <a:solidFill>
                <a:schemeClr val="accent2"/>
              </a:solidFill>
            </a:endParaRPr>
          </a:p>
          <a:p>
            <a:r>
              <a:rPr lang="en-IN" b="1" dirty="0" smtClean="0">
                <a:solidFill>
                  <a:schemeClr val="tx1"/>
                </a:solidFill>
              </a:rPr>
              <a:t>Can’t we reduce chances of corruption with newer technology (Like IRCTC?IT)? </a:t>
            </a:r>
            <a:r>
              <a:rPr lang="en-IN" b="1" dirty="0" smtClean="0">
                <a:solidFill>
                  <a:schemeClr val="accent2"/>
                </a:solidFill>
              </a:rPr>
              <a:t>YES We Can</a:t>
            </a:r>
            <a:endParaRPr lang="en-IN" b="1" dirty="0">
              <a:solidFill>
                <a:schemeClr val="accent2"/>
              </a:solidFill>
            </a:endParaRPr>
          </a:p>
          <a:p>
            <a:r>
              <a:rPr lang="en-IN" b="1" dirty="0" smtClean="0">
                <a:solidFill>
                  <a:schemeClr val="tx1"/>
                </a:solidFill>
              </a:rPr>
              <a:t>Can’t we hand out strong retributive punishment as deterrent to others? 	   </a:t>
            </a:r>
            <a:r>
              <a:rPr lang="en-IN" b="1" dirty="0" smtClean="0">
                <a:solidFill>
                  <a:schemeClr val="accent2"/>
                </a:solidFill>
              </a:rPr>
              <a:t>Courts MUST</a:t>
            </a:r>
            <a:endParaRPr lang="en-IN" b="1" dirty="0">
              <a:solidFill>
                <a:schemeClr val="accent2"/>
              </a:solidFill>
            </a:endParaRPr>
          </a:p>
          <a:p>
            <a:r>
              <a:rPr lang="en-IN" b="1" dirty="0" smtClean="0">
                <a:solidFill>
                  <a:schemeClr val="tx1"/>
                </a:solidFill>
              </a:rPr>
              <a:t>Can’t we be proactive, knowing the nefarious activities of politicians? 	   </a:t>
            </a:r>
            <a:r>
              <a:rPr lang="en-IN" b="1" dirty="0" smtClean="0">
                <a:solidFill>
                  <a:schemeClr val="accent2"/>
                </a:solidFill>
              </a:rPr>
              <a:t>Yes, We Must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Can we clean up the system within reasonable: 5-10 year time frame?  	   </a:t>
            </a:r>
            <a:r>
              <a:rPr lang="en-IN" b="1" dirty="0" smtClean="0">
                <a:solidFill>
                  <a:schemeClr val="accent2"/>
                </a:solidFill>
              </a:rPr>
              <a:t>YES WE CAN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Shouldn’t we pass on improved better system to next generations</a:t>
            </a:r>
            <a:r>
              <a:rPr lang="en-IN" dirty="0" smtClean="0">
                <a:solidFill>
                  <a:schemeClr val="tx1"/>
                </a:solidFill>
              </a:rPr>
              <a:t>?  	   </a:t>
            </a:r>
            <a:r>
              <a:rPr lang="en-IN" b="1" dirty="0" smtClean="0">
                <a:solidFill>
                  <a:schemeClr val="accent2"/>
                </a:solidFill>
              </a:rPr>
              <a:t>WE SHOULD</a:t>
            </a:r>
          </a:p>
        </p:txBody>
      </p:sp>
    </p:spTree>
    <p:extLst>
      <p:ext uri="{BB962C8B-B14F-4D97-AF65-F5344CB8AC3E}">
        <p14:creationId xmlns:p14="http://schemas.microsoft.com/office/powerpoint/2010/main" val="30729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SHADOW CABINET</a:t>
            </a:r>
          </a:p>
          <a:p>
            <a:r>
              <a:rPr lang="en-US" dirty="0" smtClean="0"/>
              <a:t>CITIZENS/CIVIL SOCIETY ACTION GROUP</a:t>
            </a:r>
          </a:p>
          <a:p>
            <a:r>
              <a:rPr lang="en-US" dirty="0" smtClean="0"/>
              <a:t>ATTRACT BETTER PEOPLE TO POLITICS</a:t>
            </a:r>
          </a:p>
          <a:p>
            <a:r>
              <a:rPr lang="en-US" dirty="0" smtClean="0"/>
              <a:t>GUIDE THE YOUTH</a:t>
            </a:r>
          </a:p>
          <a:p>
            <a:r>
              <a:rPr lang="en-US" dirty="0" smtClean="0"/>
              <a:t>We R at Right Juncture: Time, Place, Lifetime Opportunity t</a:t>
            </a:r>
            <a:r>
              <a:rPr lang="en-US" sz="2800" dirty="0" smtClean="0"/>
              <a:t>o Rework Ideologies &amp; Philosophies</a:t>
            </a:r>
          </a:p>
          <a:p>
            <a:r>
              <a:rPr lang="en-US" dirty="0" smtClean="0"/>
              <a:t>Incubate Peaceful, Transitional, Transformational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65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of </a:t>
            </a:r>
            <a:r>
              <a:rPr lang="en-US" i="1" dirty="0" err="1" smtClean="0"/>
              <a:t>Andolan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in </a:t>
            </a:r>
            <a:r>
              <a:rPr lang="en-US" i="1" dirty="0" err="1" smtClean="0"/>
              <a:t>Kranthi</a:t>
            </a:r>
            <a:r>
              <a:rPr lang="en-US" dirty="0" smtClean="0"/>
              <a:t>: revolution</a:t>
            </a:r>
          </a:p>
          <a:p>
            <a:r>
              <a:rPr lang="en-US" dirty="0" smtClean="0"/>
              <a:t>Do we want a French </a:t>
            </a:r>
            <a:r>
              <a:rPr lang="en-US" i="1" dirty="0" err="1" smtClean="0"/>
              <a:t>ryvolution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we avoid a violent upheaval?</a:t>
            </a:r>
          </a:p>
          <a:p>
            <a:r>
              <a:rPr lang="en-US" dirty="0" smtClean="0"/>
              <a:t>Attract better people to politics</a:t>
            </a:r>
          </a:p>
          <a:p>
            <a:r>
              <a:rPr lang="en-US" dirty="0" smtClean="0"/>
              <a:t>Guide the youth of demographic dividend</a:t>
            </a:r>
          </a:p>
          <a:p>
            <a:r>
              <a:rPr lang="en-US" dirty="0" smtClean="0"/>
              <a:t>Democracy, Digital, Demographics</a:t>
            </a:r>
          </a:p>
          <a:p>
            <a:r>
              <a:rPr lang="en-US" dirty="0" smtClean="0"/>
              <a:t>Lead, follow or move: Do or get done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16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2438400"/>
          </a:xfrm>
          <a:noFill/>
          <a:ln/>
        </p:spPr>
        <p:txBody>
          <a:bodyPr/>
          <a:lstStyle/>
          <a:p>
            <a:r>
              <a:rPr lang="en-US" altLang="en-US"/>
              <a:t>GOOD   LUCK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5334000"/>
            <a:ext cx="3886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3600"/>
              <a:t>THANK     YOU</a:t>
            </a:r>
          </a:p>
        </p:txBody>
      </p:sp>
      <p:graphicFrame>
        <p:nvGraphicFramePr>
          <p:cNvPr id="27656" name="Object 8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175250" y="1981200"/>
          <a:ext cx="27559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lip" r:id="rId3" imgW="3153960" imgH="4708080" progId="MS_ClipArt_Gallery.5">
                  <p:embed/>
                </p:oleObj>
              </mc:Choice>
              <mc:Fallback>
                <p:oleObj name="Clip" r:id="rId3" imgW="3153960" imgH="470808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1981200"/>
                        <a:ext cx="27559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5327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772816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 smtClean="0"/>
              <a:t>SILENT SLIDES</a:t>
            </a:r>
          </a:p>
          <a:p>
            <a:pPr algn="ctr"/>
            <a:endParaRPr lang="en-IN" sz="4400" b="1" dirty="0"/>
          </a:p>
          <a:p>
            <a:pPr algn="ctr"/>
            <a:r>
              <a:rPr lang="en-IN" sz="4400" b="1" dirty="0" smtClean="0"/>
              <a:t>Without Clutter &amp; Gimmicks</a:t>
            </a:r>
          </a:p>
          <a:p>
            <a:pPr algn="ctr"/>
            <a:endParaRPr lang="en-IN" sz="4400" b="1" dirty="0"/>
          </a:p>
          <a:p>
            <a:pPr algn="ctr"/>
            <a:r>
              <a:rPr lang="en-IN" sz="4400" b="1" dirty="0" smtClean="0"/>
              <a:t>TO STAY FOCUSED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48394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59632" y="908720"/>
            <a:ext cx="7272808" cy="4716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CORRUPTION </a:t>
            </a:r>
          </a:p>
          <a:p>
            <a:pPr algn="ctr"/>
            <a:endParaRPr lang="en-IN" sz="2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IN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CANCER</a:t>
            </a:r>
          </a:p>
          <a:p>
            <a:pPr algn="ctr"/>
            <a:endParaRPr lang="en-IN" sz="2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IN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CURABLE</a:t>
            </a:r>
            <a:endParaRPr lang="en-GB" sz="4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873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Will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Citizens will</a:t>
            </a:r>
          </a:p>
          <a:p>
            <a:r>
              <a:rPr lang="en-IN" dirty="0" smtClean="0"/>
              <a:t>Political compulsions</a:t>
            </a:r>
          </a:p>
          <a:p>
            <a:r>
              <a:rPr lang="en-IN" dirty="0" smtClean="0"/>
              <a:t>Pragmatic realism</a:t>
            </a:r>
          </a:p>
          <a:p>
            <a:r>
              <a:rPr lang="en-IN" dirty="0" smtClean="0"/>
              <a:t>External factors</a:t>
            </a:r>
          </a:p>
          <a:p>
            <a:r>
              <a:rPr lang="en-IN" dirty="0" smtClean="0"/>
              <a:t>Developmental imperatives</a:t>
            </a:r>
          </a:p>
          <a:p>
            <a:r>
              <a:rPr lang="en-IN" dirty="0" smtClean="0"/>
              <a:t>Election Expenses</a:t>
            </a:r>
          </a:p>
          <a:p>
            <a:r>
              <a:rPr lang="en-IN" dirty="0" smtClean="0"/>
              <a:t>Systemic Structural failures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9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Pillars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  <a:prstDash val="dash"/>
          </a:ln>
        </p:spPr>
        <p:txBody>
          <a:bodyPr>
            <a:normAutofit fontScale="92500"/>
          </a:bodyPr>
          <a:lstStyle/>
          <a:p>
            <a:r>
              <a:rPr lang="en-IN" dirty="0" smtClean="0"/>
              <a:t>Legislature</a:t>
            </a:r>
          </a:p>
          <a:p>
            <a:r>
              <a:rPr lang="en-IN" dirty="0" smtClean="0"/>
              <a:t>Executive</a:t>
            </a:r>
          </a:p>
          <a:p>
            <a:r>
              <a:rPr lang="en-IN" dirty="0" smtClean="0"/>
              <a:t>Judiciary</a:t>
            </a:r>
          </a:p>
          <a:p>
            <a:r>
              <a:rPr lang="en-IN" dirty="0" smtClean="0"/>
              <a:t>Media</a:t>
            </a:r>
          </a:p>
          <a:p>
            <a:r>
              <a:rPr lang="en-IN" dirty="0" smtClean="0"/>
              <a:t>5</a:t>
            </a:r>
            <a:r>
              <a:rPr lang="en-IN" baseline="30000" dirty="0" smtClean="0"/>
              <a:t>th</a:t>
            </a:r>
            <a:r>
              <a:rPr lang="en-IN" dirty="0" smtClean="0"/>
              <a:t> Pillar: Activists</a:t>
            </a:r>
          </a:p>
          <a:p>
            <a:r>
              <a:rPr lang="en-IN" dirty="0" smtClean="0"/>
              <a:t>Vigilant Populace</a:t>
            </a:r>
          </a:p>
          <a:p>
            <a:pPr marL="0" indent="0">
              <a:buNone/>
            </a:pPr>
            <a:r>
              <a:rPr lang="en-IN" sz="1000" dirty="0" smtClean="0"/>
              <a:t>-------------------------------------------------------------------------------------------------------------</a:t>
            </a:r>
            <a:endParaRPr lang="en-IN" sz="1100" dirty="0" smtClean="0"/>
          </a:p>
          <a:p>
            <a:r>
              <a:rPr lang="en-IN" dirty="0" smtClean="0"/>
              <a:t>Unions</a:t>
            </a:r>
          </a:p>
          <a:p>
            <a:r>
              <a:rPr lang="en-IN" dirty="0" smtClean="0"/>
              <a:t>Women’s Groups</a:t>
            </a:r>
          </a:p>
          <a:p>
            <a:r>
              <a:rPr lang="en-IN" dirty="0" smtClean="0"/>
              <a:t>Youth/Students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ECI/CEC</a:t>
            </a:r>
          </a:p>
          <a:p>
            <a:r>
              <a:rPr lang="en-IN" dirty="0" smtClean="0"/>
              <a:t>CVC</a:t>
            </a:r>
          </a:p>
          <a:p>
            <a:r>
              <a:rPr lang="en-IN" dirty="0" smtClean="0"/>
              <a:t>CAG</a:t>
            </a:r>
          </a:p>
          <a:p>
            <a:r>
              <a:rPr lang="en-IN" dirty="0" smtClean="0"/>
              <a:t>CBI</a:t>
            </a:r>
          </a:p>
          <a:p>
            <a:r>
              <a:rPr lang="en-IN" dirty="0" smtClean="0"/>
              <a:t>CAT</a:t>
            </a:r>
          </a:p>
          <a:p>
            <a:r>
              <a:rPr lang="en-IN" dirty="0" smtClean="0"/>
              <a:t>ED: FEMA/PMLA</a:t>
            </a:r>
          </a:p>
          <a:p>
            <a:pPr marL="0" indent="0">
              <a:buNone/>
            </a:pPr>
            <a:r>
              <a:rPr lang="en-IN" sz="1000" dirty="0" smtClean="0"/>
              <a:t>-------------------------------------------------------------------------------------------------------------</a:t>
            </a:r>
            <a:endParaRPr lang="en-IN" sz="1100" dirty="0" smtClean="0"/>
          </a:p>
          <a:p>
            <a:r>
              <a:rPr lang="en-US" dirty="0" smtClean="0"/>
              <a:t>PAC/Petitions </a:t>
            </a:r>
          </a:p>
          <a:p>
            <a:r>
              <a:rPr lang="en-US" dirty="0" smtClean="0"/>
              <a:t>RTI</a:t>
            </a:r>
            <a:r>
              <a:rPr lang="en-US" dirty="0"/>
              <a:t>, </a:t>
            </a:r>
            <a:r>
              <a:rPr lang="en-US" dirty="0" smtClean="0"/>
              <a:t>PIL</a:t>
            </a:r>
          </a:p>
          <a:p>
            <a:r>
              <a:rPr lang="en-US" dirty="0" smtClean="0"/>
              <a:t>IB</a:t>
            </a:r>
            <a:r>
              <a:rPr lang="en-US" dirty="0"/>
              <a:t>, RAW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93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Democracy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Imperatives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 smtClean="0"/>
              <a:t>Sovereignty</a:t>
            </a:r>
          </a:p>
          <a:p>
            <a:r>
              <a:rPr lang="en-IN" dirty="0" smtClean="0"/>
              <a:t>Minority</a:t>
            </a:r>
          </a:p>
          <a:p>
            <a:r>
              <a:rPr lang="en-IN" dirty="0" smtClean="0"/>
              <a:t>Human Rights</a:t>
            </a:r>
          </a:p>
          <a:p>
            <a:r>
              <a:rPr lang="en-IN" dirty="0" smtClean="0"/>
              <a:t>Voting: A Must</a:t>
            </a:r>
          </a:p>
          <a:p>
            <a:r>
              <a:rPr lang="en-IN" dirty="0" smtClean="0"/>
              <a:t>Legal system</a:t>
            </a:r>
          </a:p>
          <a:p>
            <a:r>
              <a:rPr lang="en-IN" dirty="0" smtClean="0"/>
              <a:t>Due process</a:t>
            </a:r>
          </a:p>
          <a:p>
            <a:r>
              <a:rPr lang="en-IN" dirty="0" smtClean="0"/>
              <a:t>Pluralism</a:t>
            </a:r>
          </a:p>
          <a:p>
            <a:r>
              <a:rPr lang="en-IN" dirty="0" smtClean="0"/>
              <a:t>Tolerance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Rights &amp; Duties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smtClean="0"/>
              <a:t>Liberty</a:t>
            </a:r>
          </a:p>
          <a:p>
            <a:r>
              <a:rPr lang="en-IN" dirty="0" smtClean="0"/>
              <a:t>Equality</a:t>
            </a:r>
          </a:p>
          <a:p>
            <a:r>
              <a:rPr lang="en-IN" dirty="0" smtClean="0"/>
              <a:t>Fraternity</a:t>
            </a:r>
          </a:p>
          <a:p>
            <a:r>
              <a:rPr lang="en-IN" dirty="0" smtClean="0"/>
              <a:t>Integrity</a:t>
            </a:r>
          </a:p>
          <a:p>
            <a:r>
              <a:rPr lang="en-IN" dirty="0" smtClean="0"/>
              <a:t>Responsibility</a:t>
            </a:r>
          </a:p>
          <a:p>
            <a:r>
              <a:rPr lang="en-IN" dirty="0" smtClean="0"/>
              <a:t>Commitment</a:t>
            </a:r>
          </a:p>
          <a:p>
            <a:r>
              <a:rPr lang="en-IN" dirty="0" smtClean="0"/>
              <a:t>Character</a:t>
            </a:r>
          </a:p>
          <a:p>
            <a:r>
              <a:rPr lang="en-IN" dirty="0" smtClean="0"/>
              <a:t>Courage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8871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Role of Courts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What Citizen expects</a:t>
            </a:r>
          </a:p>
          <a:p>
            <a:r>
              <a:rPr lang="en-IN" dirty="0" smtClean="0"/>
              <a:t>What has been delivered</a:t>
            </a:r>
          </a:p>
          <a:p>
            <a:r>
              <a:rPr lang="en-IN" dirty="0" smtClean="0"/>
              <a:t>Is justice partisan by nature?</a:t>
            </a:r>
          </a:p>
          <a:p>
            <a:r>
              <a:rPr lang="en-IN" dirty="0" smtClean="0"/>
              <a:t>How to compel fairness?</a:t>
            </a:r>
          </a:p>
          <a:p>
            <a:r>
              <a:rPr lang="en-IN" dirty="0" smtClean="0"/>
              <a:t>Citizen Activism</a:t>
            </a:r>
          </a:p>
          <a:p>
            <a:r>
              <a:rPr lang="en-IN" dirty="0" smtClean="0"/>
              <a:t>Judicial Activism</a:t>
            </a:r>
          </a:p>
          <a:p>
            <a:r>
              <a:rPr lang="en-IN" dirty="0" smtClean="0"/>
              <a:t>Oversight/Review/Follow up by the committed</a:t>
            </a:r>
          </a:p>
          <a:p>
            <a:r>
              <a:rPr lang="en-IN" dirty="0" smtClean="0"/>
              <a:t>Jury System?</a:t>
            </a:r>
          </a:p>
          <a:p>
            <a:r>
              <a:rPr lang="en-IN" dirty="0" smtClean="0"/>
              <a:t>Civil Society Action Groups!!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0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Multi Organ Dysfunction</a:t>
            </a:r>
            <a:br>
              <a:rPr lang="en-IN" dirty="0" smtClean="0"/>
            </a:br>
            <a:r>
              <a:rPr lang="en-IN" dirty="0" smtClean="0"/>
              <a:t>Pathological Distress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Judiciary</a:t>
            </a:r>
          </a:p>
          <a:p>
            <a:r>
              <a:rPr lang="en-IN" dirty="0" smtClean="0"/>
              <a:t>Legislature</a:t>
            </a:r>
          </a:p>
          <a:p>
            <a:r>
              <a:rPr lang="en-IN" dirty="0" smtClean="0"/>
              <a:t>Executive</a:t>
            </a:r>
          </a:p>
          <a:p>
            <a:r>
              <a:rPr lang="en-IN" dirty="0" smtClean="0"/>
              <a:t>People</a:t>
            </a:r>
          </a:p>
          <a:p>
            <a:r>
              <a:rPr lang="en-IN" dirty="0" smtClean="0"/>
              <a:t>Media</a:t>
            </a:r>
          </a:p>
          <a:p>
            <a:r>
              <a:rPr lang="en-IN" dirty="0" smtClean="0"/>
              <a:t>PPP</a:t>
            </a:r>
          </a:p>
          <a:p>
            <a:r>
              <a:rPr lang="en-IN" dirty="0" smtClean="0"/>
              <a:t>PDS</a:t>
            </a:r>
          </a:p>
          <a:p>
            <a:r>
              <a:rPr lang="en-IN" dirty="0" smtClean="0"/>
              <a:t>Grain Reserves</a:t>
            </a:r>
          </a:p>
          <a:p>
            <a:r>
              <a:rPr lang="en-IN" dirty="0" err="1" smtClean="0"/>
              <a:t>Yojanas</a:t>
            </a:r>
            <a:r>
              <a:rPr lang="en-IN" dirty="0" smtClean="0"/>
              <a:t>/Schemes</a:t>
            </a:r>
          </a:p>
          <a:p>
            <a:r>
              <a:rPr lang="en-IN" dirty="0" smtClean="0"/>
              <a:t>Subsidies</a:t>
            </a:r>
          </a:p>
          <a:p>
            <a:r>
              <a:rPr lang="en-IN" dirty="0" smtClean="0"/>
              <a:t>Programmes</a:t>
            </a:r>
          </a:p>
          <a:p>
            <a:r>
              <a:rPr lang="en-IN" dirty="0" smtClean="0"/>
              <a:t>Education</a:t>
            </a:r>
          </a:p>
          <a:p>
            <a:r>
              <a:rPr lang="en-IN" dirty="0" smtClean="0"/>
              <a:t>Complaints</a:t>
            </a:r>
          </a:p>
          <a:p>
            <a:r>
              <a:rPr lang="en-IN" dirty="0" smtClean="0"/>
              <a:t>Intelligentsia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83968" y="1600200"/>
            <a:ext cx="4968552" cy="4525963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Slow-inefficient-ineffective</a:t>
            </a:r>
          </a:p>
          <a:p>
            <a:r>
              <a:rPr lang="en-IN" dirty="0" smtClean="0"/>
              <a:t>Coalition cancer</a:t>
            </a:r>
          </a:p>
          <a:p>
            <a:r>
              <a:rPr lang="en-IN" dirty="0" smtClean="0"/>
              <a:t>Subservient</a:t>
            </a:r>
          </a:p>
          <a:p>
            <a:r>
              <a:rPr lang="en-IN" dirty="0" smtClean="0"/>
              <a:t>Apathetic</a:t>
            </a:r>
          </a:p>
          <a:p>
            <a:r>
              <a:rPr lang="en-IN" dirty="0" smtClean="0"/>
              <a:t>Paid news/Party mouthpieces</a:t>
            </a:r>
          </a:p>
          <a:p>
            <a:r>
              <a:rPr lang="en-IN" dirty="0" err="1" smtClean="0"/>
              <a:t>Nepotic</a:t>
            </a:r>
            <a:r>
              <a:rPr lang="en-IN" dirty="0" smtClean="0"/>
              <a:t> Cronyism </a:t>
            </a:r>
          </a:p>
          <a:p>
            <a:r>
              <a:rPr lang="en-IN" dirty="0" smtClean="0"/>
              <a:t>Diverted to Black-markets</a:t>
            </a:r>
          </a:p>
          <a:p>
            <a:r>
              <a:rPr lang="en-IN" dirty="0" smtClean="0"/>
              <a:t>Rotting</a:t>
            </a:r>
          </a:p>
          <a:p>
            <a:r>
              <a:rPr lang="en-IN" dirty="0" smtClean="0"/>
              <a:t>Heavy leakage/wastage</a:t>
            </a:r>
          </a:p>
          <a:p>
            <a:r>
              <a:rPr lang="en-IN" dirty="0" smtClean="0"/>
              <a:t>Siphoned</a:t>
            </a:r>
          </a:p>
          <a:p>
            <a:r>
              <a:rPr lang="en-IN" dirty="0" smtClean="0"/>
              <a:t>Funnelled/Misdirected</a:t>
            </a:r>
          </a:p>
          <a:p>
            <a:r>
              <a:rPr lang="en-IN" dirty="0" smtClean="0"/>
              <a:t>Cash &amp; Carry</a:t>
            </a:r>
          </a:p>
          <a:p>
            <a:r>
              <a:rPr lang="en-IN" dirty="0" smtClean="0"/>
              <a:t>Fobbed off</a:t>
            </a:r>
          </a:p>
          <a:p>
            <a:r>
              <a:rPr lang="en-IN" dirty="0" smtClean="0"/>
              <a:t>Grumbling/Analysing/Discussing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95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Sequence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Democracy</a:t>
            </a:r>
          </a:p>
          <a:p>
            <a:pPr lvl="8"/>
            <a:r>
              <a:rPr lang="en-IN" dirty="0" smtClean="0"/>
              <a:t>NOT</a:t>
            </a:r>
          </a:p>
          <a:p>
            <a:r>
              <a:rPr lang="en-IN" dirty="0" smtClean="0"/>
              <a:t>Plutocracy</a:t>
            </a:r>
          </a:p>
          <a:p>
            <a:pPr lvl="8"/>
            <a:r>
              <a:rPr lang="en-IN" dirty="0" smtClean="0"/>
              <a:t>Aristocracy</a:t>
            </a:r>
          </a:p>
          <a:p>
            <a:r>
              <a:rPr lang="en-IN" dirty="0" smtClean="0"/>
              <a:t>Mobocracy</a:t>
            </a:r>
          </a:p>
          <a:p>
            <a:pPr lvl="8"/>
            <a:r>
              <a:rPr lang="en-IN" dirty="0" smtClean="0"/>
              <a:t>Dynasties</a:t>
            </a:r>
            <a:endParaRPr lang="en-IN" dirty="0"/>
          </a:p>
          <a:p>
            <a:r>
              <a:rPr lang="en-IN" dirty="0" smtClean="0"/>
              <a:t>Revolution</a:t>
            </a:r>
            <a:endParaRPr lang="en-IN" dirty="0"/>
          </a:p>
          <a:p>
            <a:pPr lvl="8"/>
            <a:r>
              <a:rPr lang="en-IN" dirty="0" smtClean="0"/>
              <a:t>Despots/Cronies/Nepotism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8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werpnt">
  <a:themeElements>
    <a:clrScheme name="">
      <a:dk1>
        <a:srgbClr val="000000"/>
      </a:dk1>
      <a:lt1>
        <a:srgbClr val="C0FEF9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DCFEFB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werp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412</Words>
  <Application>Microsoft Office PowerPoint</Application>
  <PresentationFormat>On-screen Show (4:3)</PresentationFormat>
  <Paragraphs>167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Powerpnt</vt:lpstr>
      <vt:lpstr>Clip</vt:lpstr>
      <vt:lpstr>COLOURS of INDIAN Money</vt:lpstr>
      <vt:lpstr>PowerPoint Presentation</vt:lpstr>
      <vt:lpstr>PowerPoint Presentation</vt:lpstr>
      <vt:lpstr>The Will</vt:lpstr>
      <vt:lpstr>The Pillars</vt:lpstr>
      <vt:lpstr>Democracy</vt:lpstr>
      <vt:lpstr>Role of Courts</vt:lpstr>
      <vt:lpstr>Multi Organ Dysfunction Pathological Distress</vt:lpstr>
      <vt:lpstr>The Sequence</vt:lpstr>
      <vt:lpstr>Our Choices</vt:lpstr>
      <vt:lpstr>The Way Forward</vt:lpstr>
      <vt:lpstr>DO Nothing: Not an option</vt:lpstr>
      <vt:lpstr>ACTION PLAN</vt:lpstr>
      <vt:lpstr>How of Andolan</vt:lpstr>
      <vt:lpstr>GOOD   LUCK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Colours of INDIAN Money</dc:title>
  <dc:creator>Windows User</dc:creator>
  <cp:lastModifiedBy>Windows User</cp:lastModifiedBy>
  <cp:revision>42</cp:revision>
  <dcterms:created xsi:type="dcterms:W3CDTF">2013-10-23T07:23:47Z</dcterms:created>
  <dcterms:modified xsi:type="dcterms:W3CDTF">2019-03-21T07:32:40Z</dcterms:modified>
</cp:coreProperties>
</file>